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9" r:id="rId5"/>
    <p:sldId id="262" r:id="rId6"/>
    <p:sldId id="264" r:id="rId7"/>
    <p:sldId id="271" r:id="rId8"/>
    <p:sldId id="263" r:id="rId9"/>
    <p:sldId id="266" r:id="rId10"/>
    <p:sldId id="267" r:id="rId11"/>
    <p:sldId id="269" r:id="rId12"/>
    <p:sldId id="268" r:id="rId13"/>
    <p:sldId id="261" r:id="rId14"/>
    <p:sldId id="275" r:id="rId15"/>
    <p:sldId id="274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97FF"/>
    <a:srgbClr val="FF9E1D"/>
    <a:srgbClr val="D68B1C"/>
    <a:srgbClr val="609600"/>
    <a:srgbClr val="6CA800"/>
    <a:srgbClr val="EE7D00"/>
    <a:srgbClr val="253600"/>
    <a:srgbClr val="552579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Styl pośredni 3 — Ak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2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3581705"/>
            <a:ext cx="8246070" cy="1527050"/>
          </a:xfrm>
          <a:effectLst>
            <a:outerShdw blurRad="50800" dist="38100" dir="2700000" algn="ctr" rotWithShape="0">
              <a:schemeClr val="tx1">
                <a:alpha val="68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108755"/>
            <a:ext cx="8246070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0"/>
            <a:ext cx="822960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1" y="374900"/>
            <a:ext cx="6719018" cy="86883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2" y="1138425"/>
            <a:ext cx="6719018" cy="50392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774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073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2512770"/>
            <a:ext cx="4624992" cy="1374345"/>
          </a:xfrm>
        </p:spPr>
        <p:txBody>
          <a:bodyPr>
            <a:noAutofit/>
          </a:bodyPr>
          <a:lstStyle/>
          <a:p>
            <a:pPr algn="ctr"/>
            <a:r>
              <a:rPr lang="pl-PL" sz="4400" dirty="0" smtClean="0"/>
              <a:t>NOWA </a:t>
            </a:r>
            <a:br>
              <a:rPr lang="pl-PL" sz="4400" dirty="0" smtClean="0"/>
            </a:br>
            <a:r>
              <a:rPr lang="pl-PL" sz="5400" b="1" dirty="0" smtClean="0">
                <a:solidFill>
                  <a:srgbClr val="FFFF00"/>
                </a:solidFill>
              </a:rPr>
              <a:t>SZKOŁA </a:t>
            </a:r>
            <a:br>
              <a:rPr lang="pl-PL" sz="5400" b="1" dirty="0" smtClean="0">
                <a:solidFill>
                  <a:srgbClr val="FFFF00"/>
                </a:solidFill>
              </a:rPr>
            </a:br>
            <a:r>
              <a:rPr lang="pl-PL" sz="5400" b="1" dirty="0" smtClean="0">
                <a:solidFill>
                  <a:srgbClr val="FFFF00"/>
                </a:solidFill>
              </a:rPr>
              <a:t>PODSTAWOWA</a:t>
            </a:r>
            <a:r>
              <a:rPr lang="pl-PL" sz="5400" dirty="0" smtClean="0">
                <a:solidFill>
                  <a:srgbClr val="FFFF00"/>
                </a:solidFill>
              </a:rPr>
              <a:t/>
            </a:r>
            <a:br>
              <a:rPr lang="pl-PL" sz="5400" dirty="0" smtClean="0">
                <a:solidFill>
                  <a:srgbClr val="FFFF00"/>
                </a:solidFill>
              </a:rPr>
            </a:br>
            <a:r>
              <a:rPr lang="pl-PL" dirty="0" smtClean="0"/>
              <a:t>Z ODDZIAŁAMI</a:t>
            </a:r>
            <a:br>
              <a:rPr lang="pl-PL" dirty="0" smtClean="0"/>
            </a:br>
            <a:r>
              <a:rPr lang="pl-PL" dirty="0" smtClean="0"/>
              <a:t>GIMNAZJALNYMI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059785" y="2512770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JEDEN</a:t>
            </a:r>
          </a:p>
          <a:p>
            <a:pPr algn="ctr"/>
            <a:r>
              <a:rPr lang="pl-PL" sz="4800" b="1" dirty="0" smtClean="0"/>
              <a:t>E-DZIENNIK </a:t>
            </a: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DLA WSZYSTKICH KLAS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</p:txBody>
      </p:sp>
      <p:sp>
        <p:nvSpPr>
          <p:cNvPr id="4" name="Tytuł 2"/>
          <p:cNvSpPr>
            <a:spLocks noGrp="1"/>
          </p:cNvSpPr>
          <p:nvPr>
            <p:ph type="title"/>
          </p:nvPr>
        </p:nvSpPr>
        <p:spPr>
          <a:xfrm>
            <a:off x="2128720" y="4039820"/>
            <a:ext cx="6566315" cy="868839"/>
          </a:xfrm>
        </p:spPr>
        <p:txBody>
          <a:bodyPr>
            <a:noAutofit/>
          </a:bodyPr>
          <a:lstStyle/>
          <a:p>
            <a:pPr algn="ctr"/>
            <a:r>
              <a:rPr lang="pl-PL" sz="4000" dirty="0"/>
              <a:t>w</a:t>
            </a:r>
            <a:r>
              <a:rPr lang="pl-PL" sz="4000" dirty="0" smtClean="0"/>
              <a:t>drażany od września 2017 r.</a:t>
            </a: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284332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064195" y="1918844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INFORMATYZACJA SZKOŁY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426445" y="3429000"/>
            <a:ext cx="7787955" cy="868839"/>
          </a:xfrm>
        </p:spPr>
        <p:txBody>
          <a:bodyPr>
            <a:noAutofit/>
          </a:bodyPr>
          <a:lstStyle/>
          <a:p>
            <a:pPr algn="ctr"/>
            <a:r>
              <a:rPr lang="pl-PL" sz="4400" dirty="0"/>
              <a:t>S</a:t>
            </a:r>
            <a:r>
              <a:rPr lang="pl-PL" sz="4400" dirty="0" smtClean="0"/>
              <a:t>ieć komputerowa</a:t>
            </a:r>
            <a:br>
              <a:rPr lang="pl-PL" sz="4400" dirty="0" smtClean="0"/>
            </a:br>
            <a:r>
              <a:rPr lang="pl-PL" sz="4400" dirty="0" smtClean="0"/>
              <a:t>Nowe komputery</a:t>
            </a:r>
            <a:br>
              <a:rPr lang="pl-PL" sz="4400" dirty="0" smtClean="0"/>
            </a:br>
            <a:r>
              <a:rPr lang="pl-PL" sz="4400" dirty="0" smtClean="0"/>
              <a:t>Tablice interaktywne</a:t>
            </a:r>
            <a:endParaRPr lang="pl-PL" sz="4400" dirty="0"/>
          </a:p>
        </p:txBody>
      </p:sp>
    </p:spTree>
    <p:extLst>
      <p:ext uri="{BB962C8B-B14F-4D97-AF65-F5344CB8AC3E}">
        <p14:creationId xmlns:p14="http://schemas.microsoft.com/office/powerpoint/2010/main" val="317586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823310" y="949192"/>
            <a:ext cx="641361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SPÓJNE CELE 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356045" y="2970885"/>
            <a:ext cx="7787955" cy="868839"/>
          </a:xfrm>
        </p:spPr>
        <p:txBody>
          <a:bodyPr>
            <a:noAutofit/>
          </a:bodyPr>
          <a:lstStyle/>
          <a:p>
            <a:pPr algn="ctr"/>
            <a:r>
              <a:rPr lang="pl-PL" sz="4400" dirty="0" smtClean="0"/>
              <a:t>Bezpieczeństwo</a:t>
            </a:r>
            <a:br>
              <a:rPr lang="pl-PL" sz="4400" dirty="0" smtClean="0"/>
            </a:br>
            <a:r>
              <a:rPr lang="pl-PL" sz="4400" dirty="0" smtClean="0"/>
              <a:t>Wysoki poziom nauczania</a:t>
            </a:r>
            <a:br>
              <a:rPr lang="pl-PL" sz="4400" dirty="0" smtClean="0"/>
            </a:br>
            <a:r>
              <a:rPr lang="pl-PL" sz="4400" dirty="0" smtClean="0"/>
              <a:t>Przyjazna atmosfera pracy i nauki</a:t>
            </a:r>
            <a:endParaRPr lang="pl-PL" sz="4400" dirty="0"/>
          </a:p>
        </p:txBody>
      </p:sp>
    </p:spTree>
    <p:extLst>
      <p:ext uri="{BB962C8B-B14F-4D97-AF65-F5344CB8AC3E}">
        <p14:creationId xmlns:p14="http://schemas.microsoft.com/office/powerpoint/2010/main" val="79529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1670" y="1901950"/>
            <a:ext cx="8229600" cy="532180"/>
          </a:xfrm>
        </p:spPr>
        <p:txBody>
          <a:bodyPr>
            <a:noAutofit/>
          </a:bodyPr>
          <a:lstStyle/>
          <a:p>
            <a:pPr algn="ctr"/>
            <a:r>
              <a:rPr lang="pl-PL" sz="4800" dirty="0" smtClean="0"/>
              <a:t>MOTTO SZKOŁY NIEZMIENNE</a:t>
            </a:r>
            <a:endParaRPr lang="pl-PL" sz="4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01670" y="3304688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„UCZYĆ SIĘ, ABY WIEDZIEĆ, DZIAŁAĆ, ŻYĆ WSPÓLNIE, BYĆ”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01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41937"/>
              </p:ext>
            </p:extLst>
          </p:nvPr>
        </p:nvGraphicFramePr>
        <p:xfrm>
          <a:off x="143555" y="985720"/>
          <a:ext cx="8856890" cy="574879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454355"/>
                <a:gridCol w="6402535"/>
              </a:tblGrid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KLASA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800" dirty="0" smtClean="0">
                          <a:solidFill>
                            <a:srgbClr val="FFFF00"/>
                          </a:solidFill>
                          <a:effectLst/>
                        </a:rPr>
                        <a:t>Wychowawcy</a:t>
                      </a:r>
                      <a:r>
                        <a:rPr lang="pl-PL" sz="2800" baseline="0" dirty="0" smtClean="0">
                          <a:solidFill>
                            <a:srgbClr val="FFFF00"/>
                          </a:solidFill>
                          <a:effectLst/>
                        </a:rPr>
                        <a:t> klas I-IV</a:t>
                      </a:r>
                      <a:endParaRPr lang="pl-PL" sz="28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1A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>
                          <a:effectLst/>
                        </a:rPr>
                        <a:t>Joanna Furczyk</a:t>
                      </a:r>
                      <a:endParaRPr lang="pl-PL" sz="24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1B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Elżbieta Beczała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1C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Janina Barczyk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1D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Izabela Kowalska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2A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Halina </a:t>
                      </a:r>
                      <a:r>
                        <a:rPr lang="pl-PL" sz="2400" dirty="0" err="1">
                          <a:effectLst/>
                        </a:rPr>
                        <a:t>Ślisz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3A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Renata </a:t>
                      </a:r>
                      <a:r>
                        <a:rPr lang="pl-PL" sz="2400" dirty="0" err="1">
                          <a:effectLst/>
                        </a:rPr>
                        <a:t>Lejawka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3B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Magdalena </a:t>
                      </a:r>
                      <a:r>
                        <a:rPr lang="pl-PL" sz="2400" dirty="0" err="1">
                          <a:effectLst/>
                        </a:rPr>
                        <a:t>Kłakus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3C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Iwona Jóźwik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3D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Jolanta Szczygieł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4A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Marcin Baster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4B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Barbara Wąsik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4C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Anna Kołacińska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4093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solidFill>
                            <a:srgbClr val="FFFF00"/>
                          </a:solidFill>
                          <a:effectLst/>
                        </a:rPr>
                        <a:t>4D</a:t>
                      </a:r>
                      <a:endParaRPr lang="pl-PL" sz="24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400" dirty="0">
                          <a:effectLst/>
                        </a:rPr>
                        <a:t>Agnieszka </a:t>
                      </a:r>
                      <a:r>
                        <a:rPr lang="pl-PL" sz="2400" dirty="0" err="1">
                          <a:effectLst/>
                        </a:rPr>
                        <a:t>Jeruzel</a:t>
                      </a:r>
                      <a:endParaRPr lang="pl-PL" sz="2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45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184168"/>
              </p:ext>
            </p:extLst>
          </p:nvPr>
        </p:nvGraphicFramePr>
        <p:xfrm>
          <a:off x="296260" y="822960"/>
          <a:ext cx="8551480" cy="603504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369722"/>
                <a:gridCol w="6181758"/>
              </a:tblGrid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KLASA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800" dirty="0" smtClean="0">
                          <a:solidFill>
                            <a:srgbClr val="FFFF00"/>
                          </a:solidFill>
                          <a:effectLst/>
                        </a:rPr>
                        <a:t>Wychowawcy</a:t>
                      </a:r>
                      <a:r>
                        <a:rPr lang="pl-PL" sz="2800" baseline="0" dirty="0" smtClean="0">
                          <a:solidFill>
                            <a:srgbClr val="FFFF00"/>
                          </a:solidFill>
                          <a:effectLst/>
                        </a:rPr>
                        <a:t> klas V-III Gim</a:t>
                      </a:r>
                      <a:endParaRPr lang="pl-PL" sz="28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5A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Piotr Jarosz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5B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>
                          <a:effectLst/>
                        </a:rPr>
                        <a:t>Monika Iskrzycka</a:t>
                      </a:r>
                      <a:endParaRPr lang="pl-PL" sz="23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5C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Anna Sławska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6A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Gabriela </a:t>
                      </a:r>
                      <a:r>
                        <a:rPr lang="pl-PL" sz="2300" dirty="0" err="1">
                          <a:effectLst/>
                        </a:rPr>
                        <a:t>Wrzoł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6B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Maria Korzeniowska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7A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Beata </a:t>
                      </a:r>
                      <a:r>
                        <a:rPr lang="pl-PL" sz="2300" dirty="0" err="1">
                          <a:effectLst/>
                        </a:rPr>
                        <a:t>Hanzlik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7B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Kamila </a:t>
                      </a:r>
                      <a:r>
                        <a:rPr lang="pl-PL" sz="2300" dirty="0" err="1">
                          <a:effectLst/>
                        </a:rPr>
                        <a:t>Bienioszek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7C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Jarosław </a:t>
                      </a:r>
                      <a:r>
                        <a:rPr lang="pl-PL" sz="2300" dirty="0" err="1">
                          <a:effectLst/>
                        </a:rPr>
                        <a:t>Firganek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7D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Gabriela Pająk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2a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Ksenia </a:t>
                      </a:r>
                      <a:r>
                        <a:rPr lang="pl-PL" sz="2300" dirty="0" err="1">
                          <a:effectLst/>
                        </a:rPr>
                        <a:t>Skipioł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2b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Maciej </a:t>
                      </a:r>
                      <a:r>
                        <a:rPr lang="pl-PL" sz="2300" dirty="0" err="1">
                          <a:effectLst/>
                        </a:rPr>
                        <a:t>Szpejna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2c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Daniela Koczy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3a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Jolanta Sobkowiak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3b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Aleksandra Bartosik-Rajwa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3c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Joanna </a:t>
                      </a:r>
                      <a:r>
                        <a:rPr lang="pl-PL" sz="2300" dirty="0" err="1">
                          <a:effectLst/>
                        </a:rPr>
                        <a:t>Kużdżał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  <a:tr h="332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solidFill>
                            <a:srgbClr val="FFFF00"/>
                          </a:solidFill>
                          <a:effectLst/>
                        </a:rPr>
                        <a:t>3d</a:t>
                      </a:r>
                      <a:endParaRPr lang="pl-PL" sz="2300" dirty="0">
                        <a:solidFill>
                          <a:srgbClr val="FFFF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2300" dirty="0">
                          <a:effectLst/>
                        </a:rPr>
                        <a:t>Wacław Korzeniowski</a:t>
                      </a:r>
                      <a:endParaRPr lang="pl-PL" sz="23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56575" marR="5657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681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34875" y="1326881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SPRAWY ORGANIZACYJNE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4803345"/>
            <a:ext cx="9143999" cy="868839"/>
          </a:xfrm>
        </p:spPr>
        <p:txBody>
          <a:bodyPr>
            <a:noAutofit/>
          </a:bodyPr>
          <a:lstStyle/>
          <a:p>
            <a:pPr algn="ctr"/>
            <a:r>
              <a:rPr lang="pl-PL" dirty="0" smtClean="0"/>
              <a:t>Świetlica</a:t>
            </a:r>
            <a:br>
              <a:rPr lang="pl-PL" dirty="0" smtClean="0"/>
            </a:br>
            <a:r>
              <a:rPr lang="pl-PL" dirty="0" smtClean="0"/>
              <a:t>Stołówka –</a:t>
            </a:r>
            <a:r>
              <a:rPr lang="pl-PL" dirty="0" smtClean="0">
                <a:solidFill>
                  <a:schemeClr val="bg1"/>
                </a:solidFill>
              </a:rPr>
              <a:t>obiad 3 zł</a:t>
            </a:r>
            <a:br>
              <a:rPr lang="pl-PL" dirty="0" smtClean="0">
                <a:solidFill>
                  <a:schemeClr val="bg1"/>
                </a:solidFill>
              </a:rPr>
            </a:br>
            <a:r>
              <a:rPr lang="pl-PL" dirty="0" smtClean="0"/>
              <a:t>Przerwy obiadowe - </a:t>
            </a:r>
            <a:r>
              <a:rPr lang="pl-PL" dirty="0" smtClean="0">
                <a:solidFill>
                  <a:schemeClr val="bg1"/>
                </a:solidFill>
              </a:rPr>
              <a:t>11:30, 12:30, 13:30</a:t>
            </a:r>
            <a:br>
              <a:rPr lang="pl-PL" dirty="0" smtClean="0">
                <a:solidFill>
                  <a:schemeClr val="bg1"/>
                </a:solidFill>
              </a:rPr>
            </a:br>
            <a:r>
              <a:rPr lang="pl-PL" dirty="0" smtClean="0"/>
              <a:t>Wejścia do szkoły</a:t>
            </a:r>
            <a:br>
              <a:rPr lang="pl-PL" dirty="0" smtClean="0"/>
            </a:br>
            <a:r>
              <a:rPr lang="pl-PL" dirty="0" smtClean="0"/>
              <a:t>Autobusy</a:t>
            </a:r>
            <a:br>
              <a:rPr lang="pl-PL" dirty="0" smtClean="0"/>
            </a:br>
            <a:r>
              <a:rPr lang="pl-PL" dirty="0" smtClean="0"/>
              <a:t>Zajęcia pozalekcyjne</a:t>
            </a:r>
            <a:br>
              <a:rPr lang="pl-PL" dirty="0" smtClean="0"/>
            </a:br>
            <a:r>
              <a:rPr lang="pl-PL" dirty="0" smtClean="0"/>
              <a:t>Konsultacje</a:t>
            </a:r>
            <a:br>
              <a:rPr lang="pl-PL" dirty="0" smtClean="0"/>
            </a:br>
            <a:r>
              <a:rPr lang="pl-PL" dirty="0" smtClean="0"/>
              <a:t>Działalność gabinetów specjalistycznych</a:t>
            </a:r>
            <a:br>
              <a:rPr lang="pl-PL" dirty="0" smtClean="0"/>
            </a:br>
            <a:r>
              <a:rPr lang="pl-PL" sz="4400" dirty="0" smtClean="0"/>
              <a:t/>
            </a:r>
            <a:br>
              <a:rPr lang="pl-PL" sz="4400" dirty="0" smtClean="0"/>
            </a:br>
            <a:r>
              <a:rPr lang="pl-PL" sz="4400" dirty="0" smtClean="0"/>
              <a:t/>
            </a:r>
            <a:br>
              <a:rPr lang="pl-PL" sz="4400" dirty="0" smtClean="0"/>
            </a:br>
            <a:endParaRPr lang="pl-PL" sz="4400" dirty="0"/>
          </a:p>
        </p:txBody>
      </p:sp>
    </p:spTree>
    <p:extLst>
      <p:ext uri="{BB962C8B-B14F-4D97-AF65-F5344CB8AC3E}">
        <p14:creationId xmlns:p14="http://schemas.microsoft.com/office/powerpoint/2010/main" val="71866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434130" y="833015"/>
            <a:ext cx="5754857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STARTUJEMY…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356045" y="2665475"/>
            <a:ext cx="7787955" cy="868839"/>
          </a:xfrm>
        </p:spPr>
        <p:txBody>
          <a:bodyPr>
            <a:noAutofit/>
          </a:bodyPr>
          <a:lstStyle/>
          <a:p>
            <a:pPr algn="ctr"/>
            <a:r>
              <a:rPr lang="pl-PL" sz="4400" dirty="0" smtClean="0"/>
              <a:t/>
            </a:r>
            <a:br>
              <a:rPr lang="pl-PL" sz="4400" dirty="0" smtClean="0"/>
            </a:br>
            <a:r>
              <a:rPr lang="pl-PL" sz="4400" dirty="0" smtClean="0"/>
              <a:t>Nowa organizacja pracy</a:t>
            </a:r>
            <a:br>
              <a:rPr lang="pl-PL" sz="4400" dirty="0" smtClean="0"/>
            </a:br>
            <a:r>
              <a:rPr lang="pl-PL" sz="4400" dirty="0"/>
              <a:t>Nowe standardy</a:t>
            </a:r>
            <a:r>
              <a:rPr lang="pl-PL" sz="4400" dirty="0" smtClean="0"/>
              <a:t> </a:t>
            </a:r>
            <a:br>
              <a:rPr lang="pl-PL" sz="4400" dirty="0" smtClean="0"/>
            </a:br>
            <a:r>
              <a:rPr lang="pl-PL" sz="4400" dirty="0" smtClean="0"/>
              <a:t>Nowe zadania</a:t>
            </a:r>
            <a:br>
              <a:rPr lang="pl-PL" sz="4400" dirty="0" smtClean="0"/>
            </a:br>
            <a:r>
              <a:rPr lang="pl-PL" sz="4400" dirty="0" smtClean="0"/>
              <a:t>Nowe pomysły</a:t>
            </a:r>
            <a:endParaRPr lang="pl-PL" sz="4400" dirty="0"/>
          </a:p>
        </p:txBody>
      </p:sp>
    </p:spTree>
    <p:extLst>
      <p:ext uri="{BB962C8B-B14F-4D97-AF65-F5344CB8AC3E}">
        <p14:creationId xmlns:p14="http://schemas.microsoft.com/office/powerpoint/2010/main" val="409283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indow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719575"/>
            <a:ext cx="8229600" cy="610820"/>
          </a:xfrm>
        </p:spPr>
        <p:txBody>
          <a:bodyPr>
            <a:noAutofit/>
          </a:bodyPr>
          <a:lstStyle/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NOWE LOGO SZKOŁY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F:\logo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40" y="1596540"/>
            <a:ext cx="3606800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3197655" y="3276295"/>
            <a:ext cx="3556658" cy="610819"/>
          </a:xfrm>
        </p:spPr>
        <p:txBody>
          <a:bodyPr>
            <a:normAutofit/>
          </a:bodyPr>
          <a:lstStyle/>
          <a:p>
            <a:pPr algn="ctr"/>
            <a:r>
              <a:rPr lang="pl-PL" sz="3200" dirty="0" smtClean="0"/>
              <a:t>mgr Beata Smolarek</a:t>
            </a:r>
            <a:endParaRPr lang="pl-PL" sz="32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212490" y="2054655"/>
            <a:ext cx="8093365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NOWY DYREKTOR SZKOŁY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630251" y="2818180"/>
            <a:ext cx="7482545" cy="868839"/>
          </a:xfrm>
        </p:spPr>
        <p:txBody>
          <a:bodyPr>
            <a:noAutofit/>
          </a:bodyPr>
          <a:lstStyle/>
          <a:p>
            <a:pPr algn="ctr"/>
            <a:r>
              <a:rPr lang="pl-PL" sz="4400" dirty="0" smtClean="0"/>
              <a:t/>
            </a:r>
            <a:br>
              <a:rPr lang="pl-PL" sz="4400" dirty="0" smtClean="0"/>
            </a:br>
            <a:r>
              <a:rPr lang="pl-PL" sz="4400" dirty="0" smtClean="0"/>
              <a:t>66 </a:t>
            </a:r>
            <a:r>
              <a:rPr lang="pl-PL" sz="4400" dirty="0" smtClean="0"/>
              <a:t>nauczycieli oraz specjalistów</a:t>
            </a:r>
            <a:br>
              <a:rPr lang="pl-PL" sz="4400" dirty="0" smtClean="0"/>
            </a:br>
            <a:endParaRPr lang="pl-PL" sz="4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1291130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POŁĄCZONE </a:t>
            </a: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GRONO PEDAGOGICZNE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2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54375" y="89909"/>
            <a:ext cx="794066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JEDNA SZKOŁA-</a:t>
            </a:r>
            <a:r>
              <a:rPr lang="pl-PL" sz="4800" b="1" dirty="0" smtClean="0"/>
              <a:t>TRZY BUDYNKI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5" y="874663"/>
            <a:ext cx="8551480" cy="5853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245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661455" y="3581705"/>
            <a:ext cx="7482545" cy="868839"/>
          </a:xfrm>
        </p:spPr>
        <p:txBody>
          <a:bodyPr>
            <a:noAutofit/>
          </a:bodyPr>
          <a:lstStyle/>
          <a:p>
            <a:pPr algn="ctr"/>
            <a:r>
              <a:rPr lang="pl-PL" sz="4400" dirty="0" smtClean="0"/>
              <a:t>Jeden sekretariat</a:t>
            </a:r>
            <a:endParaRPr lang="pl-PL" sz="4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59785" y="1901950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POŁĄCZONA </a:t>
            </a: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OBSŁUGA I ADMINISTRACJA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281425" y="4803345"/>
            <a:ext cx="6032884" cy="868839"/>
          </a:xfrm>
        </p:spPr>
        <p:txBody>
          <a:bodyPr>
            <a:noAutofit/>
          </a:bodyPr>
          <a:lstStyle/>
          <a:p>
            <a:pPr algn="ctr"/>
            <a:r>
              <a:rPr lang="pl-PL" sz="4400" dirty="0" smtClean="0"/>
              <a:t>29 oddziałów</a:t>
            </a:r>
            <a:br>
              <a:rPr lang="pl-PL" sz="4400" dirty="0" smtClean="0"/>
            </a:br>
            <a:r>
              <a:rPr lang="pl-PL" sz="4400" dirty="0" smtClean="0"/>
              <a:t>ponad 600 uczniów</a:t>
            </a:r>
            <a:endParaRPr lang="pl-PL" sz="4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20640" y="2355738"/>
            <a:ext cx="8229600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Klasy I-VII </a:t>
            </a: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oraz</a:t>
            </a: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Klasy II – III Gim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w sumie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8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159973" y="2082438"/>
            <a:ext cx="8049351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JEDNA </a:t>
            </a:r>
          </a:p>
          <a:p>
            <a:pPr algn="ctr"/>
            <a:r>
              <a:rPr lang="pl-PL" sz="4800" b="1" dirty="0" smtClean="0">
                <a:solidFill>
                  <a:schemeClr val="bg1"/>
                </a:solidFill>
              </a:rPr>
              <a:t>STRONA INTERNETOWA SZKOŁY </a:t>
            </a:r>
          </a:p>
          <a:p>
            <a:pPr algn="ctr"/>
            <a:endParaRPr lang="pl-PL" sz="4800" b="1" dirty="0" smtClean="0">
              <a:solidFill>
                <a:schemeClr val="bg1"/>
              </a:solidFill>
            </a:endParaRPr>
          </a:p>
          <a:p>
            <a:pPr algn="ctr"/>
            <a:r>
              <a:rPr lang="pl-PL" sz="3200" b="1" dirty="0"/>
              <a:t>http://strona.sp1goczalkowice.pl</a:t>
            </a:r>
            <a:r>
              <a:rPr lang="pl-PL" sz="3200" b="1" dirty="0" smtClean="0"/>
              <a:t>/</a:t>
            </a:r>
          </a:p>
          <a:p>
            <a:pPr algn="ctr"/>
            <a:endParaRPr lang="pl-PL" sz="3200" b="1" dirty="0" smtClean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128720" y="4956050"/>
            <a:ext cx="6566315" cy="868839"/>
          </a:xfrm>
        </p:spPr>
        <p:txBody>
          <a:bodyPr>
            <a:noAutofit/>
          </a:bodyPr>
          <a:lstStyle/>
          <a:p>
            <a:pPr algn="ctr"/>
            <a:r>
              <a:rPr lang="pl-PL" sz="4000" dirty="0" smtClean="0"/>
              <a:t>Aktualności na bieżąco</a:t>
            </a: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34953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10000">
        <p14:window dir="vert"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182</Words>
  <Application>Microsoft Office PowerPoint</Application>
  <PresentationFormat>Pokaz na ekranie (4:3)</PresentationFormat>
  <Paragraphs>105</Paragraphs>
  <Slides>16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Office Theme</vt:lpstr>
      <vt:lpstr>NOWA  SZKOŁA  PODSTAWOWA Z ODDZIAŁAMI GIMNAZJALNYMI</vt:lpstr>
      <vt:lpstr> Nowa organizacja pracy Nowe standardy  Nowe zadania Nowe pomysły</vt:lpstr>
      <vt:lpstr>NOWE LOGO SZKOŁY</vt:lpstr>
      <vt:lpstr>mgr Beata Smolarek</vt:lpstr>
      <vt:lpstr> 66 nauczycieli oraz specjalistów </vt:lpstr>
      <vt:lpstr>Prezentacja programu PowerPoint</vt:lpstr>
      <vt:lpstr>Jeden sekretariat</vt:lpstr>
      <vt:lpstr>29 oddziałów ponad 600 uczniów</vt:lpstr>
      <vt:lpstr>Aktualności na bieżąco</vt:lpstr>
      <vt:lpstr>wdrażany od września 2017 r.</vt:lpstr>
      <vt:lpstr>Sieć komputerowa Nowe komputery Tablice interaktywne</vt:lpstr>
      <vt:lpstr>Bezpieczeństwo Wysoki poziom nauczania Przyjazna atmosfera pracy i nauki</vt:lpstr>
      <vt:lpstr>MOTTO SZKOŁY NIEZMIENNE</vt:lpstr>
      <vt:lpstr>Prezentacja programu PowerPoint</vt:lpstr>
      <vt:lpstr>Prezentacja programu PowerPoint</vt:lpstr>
      <vt:lpstr>Świetlica Stołówka –obiad 3 zł Przerwy obiadowe - 11:30, 12:30, 13:30 Wejścia do szkoły Autobusy Zajęcia pozalekcyjne Konsultacje Działalność gabinetów specjalistycznych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Nauczyciel</cp:lastModifiedBy>
  <cp:revision>77</cp:revision>
  <dcterms:created xsi:type="dcterms:W3CDTF">2013-08-21T19:17:07Z</dcterms:created>
  <dcterms:modified xsi:type="dcterms:W3CDTF">2017-09-03T17:15:42Z</dcterms:modified>
</cp:coreProperties>
</file>